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46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096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6876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091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2027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55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18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98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89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05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69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96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14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30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457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05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54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9FE27-46F2-30AE-1F76-D5A76EB6AB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B164FE-4B54-25A4-2D28-E81D16C9C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C03366-9ED4-A8C1-7302-9386BBCC1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326112" cy="821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67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10933C-3ABC-4F86-73BD-C20425E7C22A}"/>
              </a:ext>
            </a:extLst>
          </p:cNvPr>
          <p:cNvSpPr/>
          <p:nvPr/>
        </p:nvSpPr>
        <p:spPr>
          <a:xfrm>
            <a:off x="2560320" y="2313432"/>
            <a:ext cx="72860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จบการนำเสนอ ขอบคุณครับ/ค่ะ</a:t>
            </a:r>
            <a:r>
              <a:rPr lang="en-GB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GB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65FA4F-12D6-D4FE-48A6-AFEB09CA9BC0}"/>
              </a:ext>
            </a:extLst>
          </p:cNvPr>
          <p:cNvSpPr txBox="1"/>
          <p:nvPr/>
        </p:nvSpPr>
        <p:spPr>
          <a:xfrm>
            <a:off x="2414016" y="4178808"/>
            <a:ext cx="8257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/>
              <a:t>หมายเหตุทางกฎหมาย:© </a:t>
            </a:r>
            <a:r>
              <a:rPr lang="en-GB" b="1"/>
              <a:t>QUERCUS PARKET </a:t>
            </a:r>
            <a:r>
              <a:rPr lang="th-TH" b="1"/>
              <a:t>สงวนลิขสิทธิ์ข้อมูลทั้งหมดในเอกสารนี้เป็นความลับและจัดทำขึ้นเพื่อผู้รับเท่านั้นห้ามทำซ้ำ เผยแพร่ หรือเปิดเผยโดยไม่ได้รับอนุญาตเป็นลายลักษณ์อักษรจาก </a:t>
            </a:r>
            <a:r>
              <a:rPr lang="en-GB" b="1"/>
              <a:t>QUERCUS PARKET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70471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5BC2B8-F89A-77A0-3A75-C9B54CC9B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3984"/>
            <a:ext cx="12192000" cy="812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2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70279-B6E2-0323-085C-0B79EAF4B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บทนำ</a:t>
            </a:r>
            <a:endParaRPr lang="en-GB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B18B4F4-D2FE-BC23-6CF7-36AB981466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52728" y="2887684"/>
            <a:ext cx="1034186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th-TH" dirty="0"/>
              <a:t>โรงเลื่อยไม้ของครอบครัวรุ่นที่สอง (ก่อตั้งปี 1997) มุ่งเน้นความแม่นยำ ความสม่ำเสมอ และคุณภาพระดับสูง</a:t>
            </a:r>
            <a:br>
              <a:rPr lang="th-TH" dirty="0"/>
            </a:br>
            <a:r>
              <a:rPr lang="th-TH" dirty="0"/>
              <a:t>เชี่ยวชาญในการผลิตไม้แอชและไม้โอ๊คเกรดพรีเมียม รวมถึงพื้นปาร์เกต์ทั้งแบบไม้แท้และแบบวิศวกรรม</a:t>
            </a:r>
            <a:br>
              <a:rPr lang="th-TH" dirty="0"/>
            </a:br>
            <a:r>
              <a:rPr lang="th-TH" dirty="0"/>
              <a:t>ความเชี่ยวชาญหลักคือ </a:t>
            </a:r>
            <a:r>
              <a:rPr lang="en-GB" i="1" dirty="0"/>
              <a:t>Quercus </a:t>
            </a:r>
            <a:r>
              <a:rPr lang="en-GB" i="1" dirty="0" err="1"/>
              <a:t>robur</a:t>
            </a:r>
            <a:r>
              <a:rPr lang="en-GB" dirty="0"/>
              <a:t> (</a:t>
            </a:r>
            <a:r>
              <a:rPr lang="th-TH" dirty="0"/>
              <a:t>ไม้โอ๊คยุโรป) หรือที่รู้จักกันในชื่อไม้โอ๊คสลาวอเนียน มีคุณค่าในด้านความแข็งแรง โครงสร้าง และความสวยงามเหนือกาลเวลา</a:t>
            </a:r>
            <a:br>
              <a:rPr lang="th-TH" dirty="0"/>
            </a:br>
            <a:r>
              <a:rPr lang="th-TH" dirty="0"/>
              <a:t>การจัดหาวัตถุดิบสามารถตรวจสอบย้อนกลับได้ทั้งหมด และเป็นไปตามข้อกำหนดสากล (</a:t>
            </a:r>
            <a:r>
              <a:rPr lang="en-GB" dirty="0"/>
              <a:t>EUDR, EUTR, UKTR, Lacey Act) </a:t>
            </a:r>
            <a:r>
              <a:rPr lang="th-TH" dirty="0"/>
              <a:t>ในภูมิภาคยุโรปตะวันออกเฉียงใต้</a:t>
            </a:r>
            <a:br>
              <a:rPr lang="th-TH" dirty="0"/>
            </a:br>
            <a:r>
              <a:rPr lang="th-TH" dirty="0"/>
              <a:t>แหล่งหลัก: ป่า </a:t>
            </a:r>
            <a:r>
              <a:rPr lang="en-GB" dirty="0" err="1"/>
              <a:t>Morović</a:t>
            </a:r>
            <a:r>
              <a:rPr lang="en-GB" dirty="0"/>
              <a:t> (</a:t>
            </a:r>
            <a:r>
              <a:rPr lang="th-TH" dirty="0"/>
              <a:t>เซอร์เบีย) — แหล่งไม้โอ๊คคุณภาพสูงที่มีการจัดการอย่างยั่งยืนและมีประวัติศาสตร์ด้านป่าไม้อันยาวนาน</a:t>
            </a:r>
            <a:br>
              <a:rPr lang="th-TH" dirty="0"/>
            </a:br>
            <a:r>
              <a:rPr lang="th-TH" dirty="0"/>
              <a:t>ผสมผสานความชำนาญแบบดั้งเดิมเข้ากับเทคโนโลยีการผลิตสมัยใหม่ พร้อมด้วยความร่วมมือด้านการผลิตในระดับนานาชาติ (กัมพูชา)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474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9237D-786C-A2DB-4D5D-06D58244D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ประวัติความเป็นมา</a:t>
            </a:r>
            <a:endParaRPr lang="en-GB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E10F319-4D5B-8961-3C7F-144BC3EB74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8448" y="2319682"/>
            <a:ext cx="10206164" cy="330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1600" b="1" dirty="0"/>
              <a:t>1997–2009 | ยุค </a:t>
            </a:r>
            <a:r>
              <a:rPr lang="en-GB" sz="1600" b="1" dirty="0"/>
              <a:t>STRELA</a:t>
            </a:r>
            <a:br>
              <a:rPr lang="en-GB" sz="1600" dirty="0"/>
            </a:br>
            <a:r>
              <a:rPr lang="th-TH" sz="1600" dirty="0"/>
              <a:t>ช่วงเริ่มต้น — เป็นโรงเลื่อยไม้โอ๊คและไม้แอชที่ใหญ่ที่สุดในเซอร์เบีย เน้นความแม่นยำและการส่งออกปริมาณมาก</a:t>
            </a:r>
            <a:br>
              <a:rPr lang="th-TH" sz="1600" dirty="0"/>
            </a:br>
            <a:r>
              <a:rPr lang="th-TH" sz="1600" dirty="0"/>
              <a:t>สัญญาระยะยาวกับ </a:t>
            </a:r>
            <a:r>
              <a:rPr lang="en-GB" sz="1600" dirty="0" err="1"/>
              <a:t>Vojvodinašume</a:t>
            </a:r>
            <a:r>
              <a:rPr lang="en-GB" sz="1600" dirty="0"/>
              <a:t> </a:t>
            </a:r>
            <a:r>
              <a:rPr lang="th-TH" sz="1600" dirty="0"/>
              <a:t>ทำให้มีการจัดหาไม้โอ๊คสลาวอเนียน (</a:t>
            </a:r>
            <a:r>
              <a:rPr lang="en-GB" sz="1600" i="1" dirty="0"/>
              <a:t>Quercus </a:t>
            </a:r>
            <a:r>
              <a:rPr lang="en-GB" sz="1600" i="1" dirty="0" err="1"/>
              <a:t>robur</a:t>
            </a:r>
            <a:r>
              <a:rPr lang="en-GB" sz="1600" dirty="0"/>
              <a:t>) </a:t>
            </a:r>
            <a:r>
              <a:rPr lang="th-TH" sz="1600" dirty="0"/>
              <a:t>อย่างต่อเนื่อง</a:t>
            </a:r>
            <a:br>
              <a:rPr lang="th-TH" sz="1600" dirty="0"/>
            </a:br>
            <a:r>
              <a:rPr lang="th-TH" sz="1600" dirty="0"/>
              <a:t>มีการขยายตลาดในระดับนานาชาติ (สหภาพยุโรป ตะวันออกกลาง) รวมถึงโครงการสำคัญ เช่น พระราชวังในอาเซอร์ไบจาน</a:t>
            </a:r>
          </a:p>
          <a:p>
            <a:r>
              <a:rPr lang="th-TH" sz="1600" b="1" dirty="0"/>
              <a:t>2009–2020 | ยุค </a:t>
            </a:r>
            <a:r>
              <a:rPr lang="en-GB" sz="1600" b="1" dirty="0"/>
              <a:t>QUERCUS PARKET</a:t>
            </a:r>
            <a:br>
              <a:rPr lang="en-GB" sz="1600" dirty="0"/>
            </a:br>
            <a:r>
              <a:rPr lang="th-TH" sz="1600" dirty="0"/>
              <a:t>การเปลี่ยนกลยุทธ์จากการผลิตเชิงปริมาณสู่ความเชี่ยวชาญและความร่วมมือระยะยาว</a:t>
            </a:r>
            <a:br>
              <a:rPr lang="th-TH" sz="1600" dirty="0"/>
            </a:br>
            <a:r>
              <a:rPr lang="th-TH" sz="1600" dirty="0"/>
              <a:t>กลายเป็นผู้จัดหาชิ้นส่วนไม้โอ๊คกึ่งสำเร็จรูปที่เชื่อถือได้ให้กับผู้ผลิตพื้นชั้นนำ (เช่น </a:t>
            </a:r>
            <a:r>
              <a:rPr lang="en-GB" sz="1600" dirty="0"/>
              <a:t>Tarkett, </a:t>
            </a:r>
            <a:r>
              <a:rPr lang="en-GB" sz="1600" dirty="0" err="1"/>
              <a:t>Bauwerk</a:t>
            </a:r>
            <a:r>
              <a:rPr lang="en-GB" sz="1600" dirty="0"/>
              <a:t>, Weitzer)</a:t>
            </a:r>
          </a:p>
          <a:p>
            <a:r>
              <a:rPr lang="en-GB" sz="1600" b="1" dirty="0"/>
              <a:t>2020–</a:t>
            </a:r>
            <a:r>
              <a:rPr lang="th-TH" sz="1600" b="1" dirty="0"/>
              <a:t>ปัจจุบัน | ยุค </a:t>
            </a:r>
            <a:r>
              <a:rPr lang="en-GB" sz="1600" b="1" dirty="0"/>
              <a:t>CAMPICO</a:t>
            </a:r>
            <a:br>
              <a:rPr lang="en-GB" sz="1600" dirty="0"/>
            </a:br>
            <a:r>
              <a:rPr lang="th-TH" sz="1600" dirty="0"/>
              <a:t>การขยายสู่ตลาดโลกผ่านการร่วมทุนในกัมพูชา โดยเน้นการผลิตพื้นไม้โอ๊ค 3 ชั้นสำหรับตลาดสหรัฐอเมริกา</a:t>
            </a:r>
            <a:br>
              <a:rPr lang="th-TH" sz="1600" dirty="0"/>
            </a:br>
            <a:r>
              <a:rPr lang="th-TH" sz="1600" dirty="0"/>
              <a:t>ผสานความเชี่ยวชาญด้านวัตถุดิบจากยุโรปเข้ากับเครือข่ายการผลิตและการจัดจำหน่ายระดับสากล</a:t>
            </a:r>
            <a:br>
              <a:rPr lang="th-TH" sz="1600" dirty="0"/>
            </a:br>
            <a:r>
              <a:rPr lang="th-TH" sz="1600" dirty="0"/>
              <a:t>พัฒนาอย่างต่อเนื่องจากโรงเลื่อยขนาดใหญ่สู่ผู้ผลิตไม้โอ๊คเฉพาะทางระดับโลก — ยังคงเป็นธุรกิจครอบครัวที่บริหารโดยคนรุ่นที่สอง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763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E3137-3A93-08F2-9F91-FF713DB3F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961" y="624110"/>
            <a:ext cx="9538652" cy="1280890"/>
          </a:xfrm>
        </p:spPr>
        <p:txBody>
          <a:bodyPr>
            <a:normAutofit/>
          </a:bodyPr>
          <a:lstStyle/>
          <a:p>
            <a:r>
              <a:rPr lang="th-TH" b="1" dirty="0"/>
              <a:t>โรงงานแปรรูปไม้เนื้อแข็งแบบครบวงจร</a:t>
            </a:r>
            <a:endParaRPr lang="en-GB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BAF9B37-C20E-D548-7694-8475E6EEE7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78408" y="1932606"/>
            <a:ext cx="10526204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1600" dirty="0"/>
              <a:t>แพลตฟอร์มอุตสาหกรรมไม้เนื้อแข็งในเซอร์เบียที่ดำเนินงานเต็มรูปแบบ (ก่อตั้งปี 1997) สามารถสร้างรายได้ได้ทันที</a:t>
            </a:r>
          </a:p>
          <a:p>
            <a:r>
              <a:rPr lang="th-TH" sz="1600" b="1" dirty="0"/>
              <a:t>ข้อได้เปรียบด้านทำเลที่ตั้ง</a:t>
            </a:r>
            <a:br>
              <a:rPr lang="th-TH" sz="1600" dirty="0"/>
            </a:br>
            <a:r>
              <a:rPr lang="th-TH" sz="1600" dirty="0"/>
              <a:t>เข้าถึงแหล่งไม้โอ๊คสลาวอเนียน (</a:t>
            </a:r>
            <a:r>
              <a:rPr lang="en-GB" sz="1600" i="1" dirty="0"/>
              <a:t>Quercus </a:t>
            </a:r>
            <a:r>
              <a:rPr lang="en-GB" sz="1600" i="1" dirty="0" err="1"/>
              <a:t>robur</a:t>
            </a:r>
            <a:r>
              <a:rPr lang="en-GB" sz="1600" dirty="0"/>
              <a:t>) </a:t>
            </a:r>
            <a:r>
              <a:rPr lang="th-TH" sz="1600" dirty="0"/>
              <a:t>จาก </a:t>
            </a:r>
            <a:r>
              <a:rPr lang="en-GB" sz="1600" dirty="0" err="1"/>
              <a:t>Morović</a:t>
            </a:r>
            <a:r>
              <a:rPr lang="en-GB" sz="1600" dirty="0"/>
              <a:t> </a:t>
            </a:r>
            <a:r>
              <a:rPr lang="th-TH" sz="1600" dirty="0"/>
              <a:t>และแอ่ง </a:t>
            </a:r>
            <a:r>
              <a:rPr lang="en-GB" sz="1600" dirty="0" err="1"/>
              <a:t>Spačva</a:t>
            </a:r>
            <a:r>
              <a:rPr lang="en-GB" sz="1600" dirty="0"/>
              <a:t> </a:t>
            </a:r>
            <a:r>
              <a:rPr lang="th-TH" sz="1600" dirty="0"/>
              <a:t>ได้โดยตรง พร้อมการเชื่อมต่อที่สะดวกไปยังตลาดยุโรปและทั่วโลก</a:t>
            </a:r>
          </a:p>
          <a:p>
            <a:r>
              <a:rPr lang="th-TH" sz="1600" b="1" dirty="0"/>
              <a:t>ผลการดำเนินงานทางการเงิน</a:t>
            </a:r>
            <a:br>
              <a:rPr lang="th-TH" sz="1600" dirty="0"/>
            </a:br>
            <a:r>
              <a:rPr lang="th-TH" sz="1600" dirty="0"/>
              <a:t>รายได้ประมาณ €16.5 ล้าน กำไรประมาณ €2 ล้าน พนักงานประมาณ 100 คน และมีศักยภาพในการขยายกำลังการผลิต</a:t>
            </a:r>
          </a:p>
          <a:p>
            <a:r>
              <a:rPr lang="th-TH" sz="1600" b="1" dirty="0"/>
              <a:t>โครงสร้างพื้นฐาน</a:t>
            </a:r>
            <a:br>
              <a:rPr lang="th-TH" sz="1600" dirty="0"/>
            </a:br>
            <a:r>
              <a:rPr lang="th-TH" sz="1600" dirty="0"/>
              <a:t>โรงงานที่พัฒนาแล้ว (พื้นที่อาคาร 8,000 ตร.ม. บนพื้นที่รวม 36,000 ตร.ม.) พร้อมเครื่องจักรยุโรปประสิทธิภาพสูง</a:t>
            </a:r>
          </a:p>
          <a:p>
            <a:r>
              <a:rPr lang="th-TH" sz="1600" b="1" dirty="0"/>
              <a:t>ความมั่นคงด้านวัตถุดิบ</a:t>
            </a:r>
            <a:br>
              <a:rPr lang="th-TH" sz="1600" dirty="0"/>
            </a:br>
            <a:r>
              <a:rPr lang="th-TH" sz="1600" dirty="0"/>
              <a:t>สัญญาระยะยาวกับ </a:t>
            </a:r>
            <a:r>
              <a:rPr lang="en-GB" sz="1600" dirty="0" err="1"/>
              <a:t>Vojvodinašume</a:t>
            </a:r>
            <a:r>
              <a:rPr lang="en-GB" sz="1600" dirty="0"/>
              <a:t> </a:t>
            </a:r>
            <a:r>
              <a:rPr lang="th-TH" sz="1600" dirty="0"/>
              <a:t>และการจัดหาที่ได้รับการรับรอง </a:t>
            </a:r>
            <a:r>
              <a:rPr lang="en-GB" sz="1600" dirty="0"/>
              <a:t>FSC </a:t>
            </a:r>
            <a:r>
              <a:rPr lang="th-TH" sz="1600" dirty="0"/>
              <a:t>ซึ่งเป็นไปตาม </a:t>
            </a:r>
            <a:r>
              <a:rPr lang="en-GB" sz="1600" dirty="0"/>
              <a:t>EUDR, EUTR </a:t>
            </a:r>
            <a:r>
              <a:rPr lang="th-TH" sz="1600" dirty="0"/>
              <a:t>และ </a:t>
            </a:r>
            <a:r>
              <a:rPr lang="en-GB" sz="1600" dirty="0"/>
              <a:t>Lacey Act</a:t>
            </a:r>
          </a:p>
          <a:p>
            <a:r>
              <a:rPr lang="th-TH" sz="1600" b="1" dirty="0"/>
              <a:t>ศักยภาพการเติบโต</a:t>
            </a:r>
            <a:br>
              <a:rPr lang="th-TH" sz="1600" dirty="0"/>
            </a:br>
            <a:r>
              <a:rPr lang="th-TH" sz="1600" dirty="0"/>
              <a:t>พร้อมขยายไปสู่การผลิตวีเนียร์ ชั้นผิว และไม้ </a:t>
            </a:r>
            <a:r>
              <a:rPr lang="en-GB" sz="1600" dirty="0"/>
              <a:t>engineered </a:t>
            </a:r>
            <a:r>
              <a:rPr lang="th-TH" sz="1600" dirty="0"/>
              <a:t>โดยไม่ต้องลงทุนแบบ </a:t>
            </a:r>
            <a:r>
              <a:rPr lang="en-GB" sz="1600" dirty="0"/>
              <a:t>greenfield</a:t>
            </a:r>
          </a:p>
          <a:p>
            <a:r>
              <a:rPr lang="th-TH" sz="1600" b="1" dirty="0"/>
              <a:t>ตำแหน่งเชิงกลยุทธ์</a:t>
            </a:r>
            <a:br>
              <a:rPr lang="th-TH" sz="1600" dirty="0"/>
            </a:br>
            <a:r>
              <a:rPr lang="th-TH" sz="1600" dirty="0"/>
              <a:t>แพลตฟอร์มแบบบูรณาการแนวตั้งที่รวมการจัดหา การแปรรูป และการส่งออก พร้อมประสบการณ์เกือบ 30 ปี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522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CB431-287A-D16A-20E7-DA9F16F88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248" y="530352"/>
            <a:ext cx="9520365" cy="905256"/>
          </a:xfrm>
        </p:spPr>
        <p:txBody>
          <a:bodyPr/>
          <a:lstStyle/>
          <a:p>
            <a:r>
              <a:rPr lang="th-TH" b="1" dirty="0"/>
              <a:t>การจัดหา ความสอดคล้อง และการตรวจสอบย้อนกลับ</a:t>
            </a:r>
            <a:endParaRPr lang="en-GB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04487F6-9B58-BF66-1D17-AFE12C6975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89888" y="3023211"/>
            <a:ext cx="1011472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th-TH" sz="1600" dirty="0"/>
              <a:t>ไม้ทั้งหมด (โอ๊ค </a:t>
            </a:r>
            <a:r>
              <a:rPr lang="en-GB" sz="1600" i="1" dirty="0"/>
              <a:t>Quercus </a:t>
            </a:r>
            <a:r>
              <a:rPr lang="en-GB" sz="1600" i="1" dirty="0" err="1"/>
              <a:t>robur</a:t>
            </a:r>
            <a:r>
              <a:rPr lang="en-GB" sz="1600" dirty="0"/>
              <a:t> </a:t>
            </a:r>
            <a:r>
              <a:rPr lang="th-TH" sz="1600" dirty="0"/>
              <a:t>และแอช </a:t>
            </a:r>
            <a:r>
              <a:rPr lang="en-GB" sz="1600" i="1" dirty="0"/>
              <a:t>Fraxinus excelsior</a:t>
            </a:r>
            <a:r>
              <a:rPr lang="en-GB" sz="1600" dirty="0"/>
              <a:t>) </a:t>
            </a:r>
            <a:r>
              <a:rPr lang="th-TH" sz="1600" dirty="0"/>
              <a:t>มาจากแหล่งที่ถูกต้องตามกฎหมายเท่านั้น</a:t>
            </a:r>
            <a:br>
              <a:rPr lang="th-TH" sz="1600" dirty="0"/>
            </a:br>
            <a:r>
              <a:rPr lang="th-TH" sz="1600" dirty="0"/>
              <a:t>การจัดหาครอบคลุมเซอร์เบีย โครเอเชีย บอสเนียและเฮอร์เซโกวีนา และโรมาเนีย โดยเน้นที่ป่า </a:t>
            </a:r>
            <a:r>
              <a:rPr lang="en-GB" sz="1600" dirty="0" err="1"/>
              <a:t>Morović</a:t>
            </a:r>
            <a:br>
              <a:rPr lang="en-GB" sz="1600" dirty="0"/>
            </a:br>
            <a:r>
              <a:rPr lang="th-TH" sz="1600" dirty="0"/>
              <a:t>ความร่วมมือระยะยาวกับหน่วยงานป่าไม้ของรัฐ (</a:t>
            </a:r>
            <a:r>
              <a:rPr lang="en-GB" sz="1600" dirty="0" err="1"/>
              <a:t>Vojvodinašume</a:t>
            </a:r>
            <a:r>
              <a:rPr lang="en-GB" sz="1600" dirty="0"/>
              <a:t>) </a:t>
            </a:r>
            <a:r>
              <a:rPr lang="th-TH" sz="1600" dirty="0"/>
              <a:t>ช่วยให้มั่นใจในความต่อเนื่องของการจัดหา</a:t>
            </a:r>
            <a:br>
              <a:rPr lang="th-TH" sz="1600" dirty="0"/>
            </a:br>
            <a:r>
              <a:rPr lang="th-TH" sz="1600" dirty="0"/>
              <a:t>มีการตรวจสอบซัพพลายเออร์อย่างเข้มงวด รวมถึงเอกสารสิทธิ์และการติดตามความสอดคล้อง พร้อมมาตรฐาน </a:t>
            </a:r>
            <a:r>
              <a:rPr lang="en-GB" sz="1600" dirty="0"/>
              <a:t>FSC </a:t>
            </a:r>
            <a:r>
              <a:rPr lang="th-TH" sz="1600" dirty="0"/>
              <a:t>หรือเทียบเท่า</a:t>
            </a:r>
            <a:br>
              <a:rPr lang="th-TH" sz="1600" dirty="0"/>
            </a:br>
            <a:r>
              <a:rPr lang="th-TH" sz="1600" dirty="0"/>
              <a:t>ระบบตรวจสอบย้อนกลับครอบคลุมตั้งแต่แหล่งกำเนิดจนถึงผลิตภัณฑ์สำเร็จรูป</a:t>
            </a:r>
            <a:br>
              <a:rPr lang="th-TH" sz="1600" dirty="0"/>
            </a:br>
            <a:r>
              <a:rPr lang="th-TH" sz="1600" dirty="0"/>
              <a:t>สอดคล้องกับ </a:t>
            </a:r>
            <a:r>
              <a:rPr lang="en-GB" sz="1600" dirty="0"/>
              <a:t>EUTR, EUDR, UKTR </a:t>
            </a:r>
            <a:r>
              <a:rPr lang="th-TH" sz="1600" dirty="0"/>
              <a:t>และกฎหมาย </a:t>
            </a:r>
            <a:r>
              <a:rPr lang="en-GB" sz="1600" dirty="0"/>
              <a:t>Lacey </a:t>
            </a:r>
            <a:r>
              <a:rPr lang="th-TH" sz="1600" dirty="0"/>
              <a:t>ของสหรัฐฯ</a:t>
            </a:r>
            <a:br>
              <a:rPr lang="th-TH" sz="1600" dirty="0"/>
            </a:br>
            <a:r>
              <a:rPr lang="th-TH" sz="1600" dirty="0"/>
              <a:t>ลดความเสี่ยงด้วยการกระจายซัพพลายเออร์ การตรวจสอบจริง และการตรวจสอบอย่างสม่ำเสมอ</a:t>
            </a:r>
            <a:br>
              <a:rPr lang="th-TH" sz="1600" dirty="0"/>
            </a:br>
            <a:r>
              <a:rPr lang="th-TH" sz="1600" dirty="0"/>
              <a:t>มุ่งมั่นด้านความยั่งยืนผ่านการจัดหาอย่างรับผิดชอบ การฟื้นฟูป่า และการใช้ทรัพยากรอย่างมีประสิทธิภาพ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467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97A43-70EF-0E84-59F4-AA7390FEE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1" y="624110"/>
            <a:ext cx="9584372" cy="1280890"/>
          </a:xfrm>
        </p:spPr>
        <p:txBody>
          <a:bodyPr/>
          <a:lstStyle/>
          <a:p>
            <a:r>
              <a:rPr lang="th-TH" b="1" dirty="0"/>
              <a:t>โอกาสทางการตลาด – ไม้โอ๊คและไม้เนื้อแข็งยุโรป</a:t>
            </a:r>
            <a:endParaRPr lang="en-GB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F438994-F25F-656C-63B8-FB39D95BEC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16152" y="3002083"/>
            <a:ext cx="1038758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th-TH" sz="2000" dirty="0"/>
              <a:t>ความต้องการทั่วโลกสำหรับไม้โอ๊คและแอชคุณภาพสูงยังคงแข็งแกร่ง</a:t>
            </a:r>
            <a:br>
              <a:rPr lang="th-TH" sz="2000" dirty="0"/>
            </a:br>
            <a:r>
              <a:rPr lang="th-TH" sz="2000" dirty="0"/>
              <a:t>ไม้โอ๊คสลาวอเนียน (</a:t>
            </a:r>
            <a:r>
              <a:rPr lang="en-GB" sz="2000" i="1" dirty="0"/>
              <a:t>Quercus </a:t>
            </a:r>
            <a:r>
              <a:rPr lang="en-GB" sz="2000" i="1" dirty="0" err="1"/>
              <a:t>robur</a:t>
            </a:r>
            <a:r>
              <a:rPr lang="en-GB" sz="2000" dirty="0"/>
              <a:t>) </a:t>
            </a:r>
            <a:r>
              <a:rPr lang="th-TH" sz="2000" dirty="0"/>
              <a:t>มีจำกัด ทำให้เป็นทรัพยากรระดับพรีเมียม</a:t>
            </a:r>
            <a:br>
              <a:rPr lang="th-TH" sz="2000" dirty="0"/>
            </a:br>
            <a:r>
              <a:rPr lang="th-TH" sz="2000" dirty="0"/>
              <a:t>ยุโรปตะวันออกเฉียงใต้เป็นแหล่งสำคัญของไม้เนื้อแข็งคุณภาพสูง</a:t>
            </a:r>
            <a:br>
              <a:rPr lang="th-TH" sz="2000" dirty="0"/>
            </a:br>
            <a:r>
              <a:rPr lang="th-TH" sz="2000" dirty="0"/>
              <a:t>กฎระเบียบและ </a:t>
            </a:r>
            <a:r>
              <a:rPr lang="en-GB" sz="2000" dirty="0"/>
              <a:t>ESG </a:t>
            </a:r>
            <a:r>
              <a:rPr lang="th-TH" sz="2000" dirty="0"/>
              <a:t>ที่เข้มงวดขึ้นสนับสนุนผู้ผลิตที่มีความโปร่งใสและปฏิบัติตามมาตรฐาน</a:t>
            </a:r>
            <a:br>
              <a:rPr lang="th-TH" sz="2000" dirty="0"/>
            </a:br>
            <a:r>
              <a:rPr lang="th-TH" sz="2000" dirty="0"/>
              <a:t>ความต้องการในระยะยาวที่มั่นคงในหลายอุตสาหกรรม</a:t>
            </a:r>
            <a:br>
              <a:rPr lang="th-TH" sz="2000" dirty="0"/>
            </a:br>
            <a:r>
              <a:rPr lang="th-TH" sz="2000" dirty="0"/>
              <a:t>โครงสร้างตลาดที่กระจายตัวเปิดโอกาสให้ผู้ผลิตที่เชื่อถือได้และสามารถขยายได้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5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B0443-5B9C-1C5A-BC4D-9756F97B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208" y="446087"/>
            <a:ext cx="4430203" cy="1289319"/>
          </a:xfrm>
        </p:spPr>
        <p:txBody>
          <a:bodyPr/>
          <a:lstStyle/>
          <a:p>
            <a:r>
              <a:rPr lang="th-TH" b="1" dirty="0"/>
              <a:t>ศูนย์กลางเชิงกลยุทธ์ – การเข้าถึงวัตถุดิบและการส่งออก</a:t>
            </a:r>
            <a:endParaRPr lang="en-GB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18DDE4-12B8-CA44-D2A1-868854FFF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486" y="1887688"/>
            <a:ext cx="6057284" cy="4010192"/>
          </a:xfr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9FE4A7CB-E3D1-DCFD-C2BC-CAF77EAE60A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75036" y="3077980"/>
            <a:ext cx="551937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th-TH" sz="1800" dirty="0"/>
              <a:t>ตั้งอยู่ในภูมิภาค </a:t>
            </a:r>
            <a:r>
              <a:rPr lang="en-GB" sz="1800" dirty="0" err="1"/>
              <a:t>Srem</a:t>
            </a:r>
            <a:r>
              <a:rPr lang="en-GB" sz="1800" dirty="0"/>
              <a:t> (</a:t>
            </a:r>
            <a:r>
              <a:rPr lang="th-TH" sz="1800" dirty="0"/>
              <a:t>เซอร์เบีย) ใกล้กรุงเบลเกรด ซึ่งเป็นศูนย์กลางโลจิสติกส์สำคัญ</a:t>
            </a:r>
            <a:br>
              <a:rPr lang="th-TH" sz="1800" dirty="0"/>
            </a:br>
            <a:r>
              <a:rPr lang="th-TH" sz="1800" dirty="0"/>
              <a:t>ใช้เวลา 35 นาทีถึงสนามบินนานาชาติเบลเกรด</a:t>
            </a:r>
            <a:br>
              <a:rPr lang="th-TH" sz="1800" dirty="0"/>
            </a:br>
            <a:r>
              <a:rPr lang="th-TH" sz="1800" dirty="0"/>
              <a:t>10 นาทีถึงทางหลวงยุโรปสายหลัก (</a:t>
            </a:r>
            <a:r>
              <a:rPr lang="en-GB" sz="1800" dirty="0"/>
              <a:t>E-70, E-75)</a:t>
            </a:r>
            <a:br>
              <a:rPr lang="en-GB" sz="1800" dirty="0"/>
            </a:br>
            <a:r>
              <a:rPr lang="th-TH" sz="1800" dirty="0"/>
              <a:t>ใกล้สถานีรถไฟและด่านศุลกากรใน </a:t>
            </a:r>
            <a:r>
              <a:rPr lang="en-GB" sz="1800" dirty="0" err="1"/>
              <a:t>Inđija</a:t>
            </a:r>
            <a:br>
              <a:rPr lang="en-GB" sz="1800" dirty="0"/>
            </a:br>
            <a:r>
              <a:rPr lang="th-TH" sz="1800" dirty="0"/>
              <a:t>เข้าถึงแหล่งวัตถุดิบหลัก ได้แก่ ป่า </a:t>
            </a:r>
            <a:r>
              <a:rPr lang="en-GB" sz="1800" dirty="0" err="1"/>
              <a:t>Morović</a:t>
            </a:r>
            <a:r>
              <a:rPr lang="en-GB" sz="1800" dirty="0"/>
              <a:t> </a:t>
            </a:r>
            <a:r>
              <a:rPr lang="th-TH" sz="1800" dirty="0"/>
              <a:t>และแอ่ง </a:t>
            </a:r>
            <a:r>
              <a:rPr lang="en-GB" sz="1800" dirty="0" err="1"/>
              <a:t>Spačva</a:t>
            </a:r>
            <a:r>
              <a:rPr lang="en-GB" sz="1800" dirty="0"/>
              <a:t> </a:t>
            </a:r>
            <a:r>
              <a:rPr lang="th-TH" sz="1800" dirty="0"/>
              <a:t>ได้โดยตรง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793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578C-8C5D-89E9-F03A-491F3D47E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624110"/>
            <a:ext cx="9218611" cy="1280890"/>
          </a:xfrm>
        </p:spPr>
        <p:txBody>
          <a:bodyPr/>
          <a:lstStyle/>
          <a:p>
            <a:r>
              <a:rPr lang="th-TH" b="1" dirty="0"/>
              <a:t>ลูกค้าและผลงานอ้างอิง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13049C-03EC-1A9E-BD3C-700D4C251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08" y="1838896"/>
            <a:ext cx="4629150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3C588-11D9-0644-A9D5-641CD44AA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52" y="3004057"/>
            <a:ext cx="3551936" cy="2131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6CB74C-9FF0-FA56-6A20-19C6C5C1F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56" y="1880044"/>
            <a:ext cx="4114800" cy="1114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0BB53B-F231-8CCE-9625-E74B0ABB1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52" y="5446941"/>
            <a:ext cx="3752850" cy="1219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00FEA4-1C7C-EA20-1967-64C81807BB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362" y="3160934"/>
            <a:ext cx="3197352" cy="31973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15AB64-3265-6E7B-4730-0F1249966E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873" y="3325369"/>
            <a:ext cx="4057683" cy="107632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3D0B749-C9B6-8952-B38C-37F37F2FE8B7}"/>
              </a:ext>
            </a:extLst>
          </p:cNvPr>
          <p:cNvSpPr/>
          <p:nvPr/>
        </p:nvSpPr>
        <p:spPr>
          <a:xfrm>
            <a:off x="7976873" y="4401693"/>
            <a:ext cx="40576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(</a:t>
            </a:r>
            <a:r>
              <a:rPr lang="th-TH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สมาชิกของ </a:t>
            </a:r>
            <a:r>
              <a:rPr lang="en-GB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FORDAQ </a:t>
            </a:r>
            <a:r>
              <a:rPr lang="th-TH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ระดับ </a:t>
            </a:r>
            <a:r>
              <a:rPr lang="en-GB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Bronze)</a:t>
            </a:r>
            <a:endParaRPr lang="en-GB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5967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25BD-F579-E4CE-40DD-8BEB5D662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ข้อมูลติดต่อและรายละเอียดบริษัท</a:t>
            </a:r>
            <a:endParaRPr lang="en-GB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2EDCA60-6E77-72E5-F549-915CA4189A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37360" y="1295523"/>
            <a:ext cx="10454640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QUERCUS PARKET – </a:t>
            </a:r>
            <a:r>
              <a:rPr lang="th-TH" sz="1600" dirty="0"/>
              <a:t>กิจการเจ้าของคนเดียว</a:t>
            </a:r>
            <a:br>
              <a:rPr lang="th-TH" sz="1600" dirty="0"/>
            </a:br>
            <a:r>
              <a:rPr lang="th-TH" sz="1600" dirty="0"/>
              <a:t>ที่อยู่:</a:t>
            </a:r>
            <a:br>
              <a:rPr lang="th-TH" sz="1600" dirty="0"/>
            </a:br>
            <a:r>
              <a:rPr lang="en-GB" sz="1600" dirty="0"/>
              <a:t>Nikole </a:t>
            </a:r>
            <a:r>
              <a:rPr lang="en-GB" sz="1600" dirty="0" err="1"/>
              <a:t>Tesle</a:t>
            </a:r>
            <a:r>
              <a:rPr lang="en-GB" sz="1600" dirty="0"/>
              <a:t> 137, 22321 </a:t>
            </a:r>
            <a:r>
              <a:rPr lang="en-GB" sz="1600" dirty="0" err="1"/>
              <a:t>Ljukovo</a:t>
            </a:r>
            <a:r>
              <a:rPr lang="en-GB" sz="1600" dirty="0"/>
              <a:t>, Serbia</a:t>
            </a:r>
          </a:p>
          <a:p>
            <a:r>
              <a:rPr lang="th-TH" sz="1600" dirty="0"/>
              <a:t>ติดต่อ:</a:t>
            </a:r>
            <a:br>
              <a:rPr lang="th-TH" sz="1600" dirty="0"/>
            </a:br>
            <a:r>
              <a:rPr lang="th-TH" sz="1600" dirty="0"/>
              <a:t>อีเมล: </a:t>
            </a:r>
            <a:r>
              <a:rPr lang="en-GB" sz="1600" dirty="0"/>
              <a:t>quercus.parket@gmail.com</a:t>
            </a:r>
            <a:br>
              <a:rPr lang="en-GB" sz="1600" dirty="0"/>
            </a:br>
            <a:r>
              <a:rPr lang="th-TH" sz="1600" dirty="0"/>
              <a:t>โทรศัพท์: +381 22 58 77 50</a:t>
            </a:r>
          </a:p>
          <a:p>
            <a:r>
              <a:rPr lang="th-TH" sz="1600" dirty="0"/>
              <a:t>เวลาทำการ:</a:t>
            </a:r>
            <a:br>
              <a:rPr lang="th-TH" sz="1600" dirty="0"/>
            </a:br>
            <a:r>
              <a:rPr lang="th-TH" sz="1600" dirty="0"/>
              <a:t>วันจันทร์ – ศุกร์ | 07:00 – 15:00</a:t>
            </a:r>
          </a:p>
          <a:p>
            <a:r>
              <a:rPr lang="th-TH" sz="1600" dirty="0"/>
              <a:t>ข้อมูลบริษัท:</a:t>
            </a:r>
            <a:br>
              <a:rPr lang="th-TH" sz="1600" dirty="0"/>
            </a:br>
            <a:r>
              <a:rPr lang="th-TH" sz="1600" dirty="0"/>
              <a:t>หมายเลขภาษี (</a:t>
            </a:r>
            <a:r>
              <a:rPr lang="en-GB" sz="1600" dirty="0"/>
              <a:t>PIB): 106197782</a:t>
            </a:r>
            <a:br>
              <a:rPr lang="en-GB" sz="1600" dirty="0"/>
            </a:br>
            <a:r>
              <a:rPr lang="th-TH" sz="1600" dirty="0"/>
              <a:t>เลขทะเบียน: 61620117</a:t>
            </a:r>
          </a:p>
          <a:p>
            <a:r>
              <a:rPr lang="th-TH" sz="1600" dirty="0"/>
              <a:t>ข้อมูลธนาคาร:</a:t>
            </a:r>
            <a:br>
              <a:rPr lang="th-TH" sz="1600" dirty="0"/>
            </a:br>
            <a:r>
              <a:rPr lang="en-GB" sz="1600" dirty="0"/>
              <a:t>OTP Bank Serbia (Novi Sad)</a:t>
            </a:r>
            <a:br>
              <a:rPr lang="en-GB" sz="1600" dirty="0"/>
            </a:br>
            <a:r>
              <a:rPr lang="en-GB" sz="1600" dirty="0"/>
              <a:t>IBAN: RS35 3259 6015 0046 8686 36</a:t>
            </a:r>
            <a:br>
              <a:rPr lang="en-GB" sz="1600" dirty="0"/>
            </a:br>
            <a:r>
              <a:rPr lang="en-GB" sz="1600" dirty="0"/>
              <a:t>SWIFT: OTPVRS22</a:t>
            </a:r>
          </a:p>
          <a:p>
            <a:r>
              <a:rPr lang="th-TH" sz="1600" dirty="0"/>
              <a:t>สถานที่:</a:t>
            </a:r>
            <a:br>
              <a:rPr lang="th-TH" sz="1600" dirty="0"/>
            </a:br>
            <a:r>
              <a:rPr lang="en-GB" sz="1600" dirty="0" err="1"/>
              <a:t>Pilana</a:t>
            </a:r>
            <a:r>
              <a:rPr lang="en-GB" sz="1600" dirty="0"/>
              <a:t> “</a:t>
            </a:r>
            <a:r>
              <a:rPr lang="en-GB" sz="1600" dirty="0" err="1"/>
              <a:t>Strela</a:t>
            </a:r>
            <a:r>
              <a:rPr lang="en-GB" sz="1600" dirty="0"/>
              <a:t>” – Quercus </a:t>
            </a:r>
            <a:r>
              <a:rPr lang="en-GB" sz="1600" dirty="0" err="1"/>
              <a:t>Parket</a:t>
            </a:r>
            <a:endParaRPr lang="en-GB" sz="1600" dirty="0"/>
          </a:p>
          <a:p>
            <a:r>
              <a:rPr lang="th-TH" sz="1600" dirty="0"/>
              <a:t>ใบอนุญาต </a:t>
            </a:r>
            <a:r>
              <a:rPr lang="en-GB" sz="1600" dirty="0"/>
              <a:t>FSC: C214521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24190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</TotalTime>
  <Words>1044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Wisp</vt:lpstr>
      <vt:lpstr>PowerPoint Presentation</vt:lpstr>
      <vt:lpstr>บทนำ</vt:lpstr>
      <vt:lpstr>ประวัติความเป็นมา</vt:lpstr>
      <vt:lpstr>โรงงานแปรรูปไม้เนื้อแข็งแบบครบวงจร</vt:lpstr>
      <vt:lpstr>การจัดหา ความสอดคล้อง และการตรวจสอบย้อนกลับ</vt:lpstr>
      <vt:lpstr>โอกาสทางการตลาด – ไม้โอ๊คและไม้เนื้อแข็งยุโรป</vt:lpstr>
      <vt:lpstr>ศูนย์กลางเชิงกลยุทธ์ – การเข้าถึงวัตถุดิบและการส่งออก</vt:lpstr>
      <vt:lpstr>ลูกค้าและผลงานอ้างอิง</vt:lpstr>
      <vt:lpstr>ข้อมูลติดต่อและรายละเอียดบริษัท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Goran Nisevic</dc:creator>
  <cp:lastModifiedBy>Goran Nisevic</cp:lastModifiedBy>
  <cp:revision>16</cp:revision>
  <dcterms:created xsi:type="dcterms:W3CDTF">2026-03-27T12:34:22Z</dcterms:created>
  <dcterms:modified xsi:type="dcterms:W3CDTF">2026-03-28T11:12:10Z</dcterms:modified>
</cp:coreProperties>
</file>